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71CB7-CC17-481E-8DBC-19BC137B902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B1493-72E0-487E-93BD-5CC01A0DD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B1493-72E0-487E-93BD-5CC01A0DD7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>
            <a:off x="3811771" y="-192729"/>
            <a:ext cx="6684401" cy="7243459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313489" y="501383"/>
            <a:ext cx="3498281" cy="2423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344"/>
              </a:lnSpc>
            </a:pPr>
            <a:r>
              <a:rPr lang="en-US" sz="5400" dirty="0" smtClean="0">
                <a:solidFill>
                  <a:srgbClr val="000000"/>
                </a:solidFill>
                <a:latin typeface="Coustard"/>
              </a:rPr>
              <a:t>Drug Addiction &amp; Prevention</a:t>
            </a:r>
            <a:endParaRPr lang="en-US" sz="5400" dirty="0">
              <a:solidFill>
                <a:srgbClr val="000000"/>
              </a:solidFill>
              <a:latin typeface="Coustar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13489" y="4484924"/>
            <a:ext cx="4030871" cy="11926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57"/>
              </a:lnSpc>
            </a:pPr>
            <a:r>
              <a:rPr lang="en-US" sz="2200" dirty="0">
                <a:solidFill>
                  <a:srgbClr val="737373"/>
                </a:solidFill>
                <a:latin typeface="Montserrat Classic Italics"/>
              </a:rPr>
              <a:t>Dr. </a:t>
            </a:r>
            <a:r>
              <a:rPr lang="en-US" sz="2200" dirty="0" smtClean="0">
                <a:solidFill>
                  <a:srgbClr val="737373"/>
                </a:solidFill>
                <a:latin typeface="Montserrat Classic Italics"/>
              </a:rPr>
              <a:t>A. John </a:t>
            </a:r>
            <a:r>
              <a:rPr lang="en-US" sz="2200" dirty="0" err="1" smtClean="0">
                <a:solidFill>
                  <a:srgbClr val="737373"/>
                </a:solidFill>
                <a:latin typeface="Montserrat Classic Italics"/>
              </a:rPr>
              <a:t>Balaiah</a:t>
            </a:r>
            <a:endParaRPr lang="en-US" sz="2200" dirty="0" smtClean="0">
              <a:solidFill>
                <a:srgbClr val="737373"/>
              </a:solidFill>
              <a:latin typeface="Montserrat Classic Italics"/>
            </a:endParaRPr>
          </a:p>
          <a:p>
            <a:pPr>
              <a:lnSpc>
                <a:spcPts val="3057"/>
              </a:lnSpc>
            </a:pPr>
            <a:r>
              <a:rPr lang="en-GB" sz="2200" dirty="0" smtClean="0">
                <a:solidFill>
                  <a:srgbClr val="737373"/>
                </a:solidFill>
                <a:latin typeface="Montserrat Classic Italics"/>
              </a:rPr>
              <a:t>Head, </a:t>
            </a:r>
            <a:endParaRPr lang="en-US" sz="2200" dirty="0">
              <a:solidFill>
                <a:srgbClr val="737373"/>
              </a:solidFill>
              <a:latin typeface="Montserrat Classic Italics"/>
            </a:endParaRPr>
          </a:p>
          <a:p>
            <a:pPr>
              <a:lnSpc>
                <a:spcPts val="3057"/>
              </a:lnSpc>
            </a:pPr>
            <a:r>
              <a:rPr lang="en-US" sz="2200" dirty="0" smtClean="0">
                <a:solidFill>
                  <a:srgbClr val="737373"/>
                </a:solidFill>
                <a:latin typeface="Montserrat Classic"/>
              </a:rPr>
              <a:t>Dept</a:t>
            </a:r>
            <a:r>
              <a:rPr lang="en-US" sz="2200" dirty="0">
                <a:solidFill>
                  <a:srgbClr val="737373"/>
                </a:solidFill>
                <a:latin typeface="Montserrat Classic"/>
              </a:rPr>
              <a:t>. of </a:t>
            </a:r>
            <a:r>
              <a:rPr lang="en-US" sz="2200" dirty="0" err="1" smtClean="0">
                <a:solidFill>
                  <a:srgbClr val="737373"/>
                </a:solidFill>
                <a:latin typeface="Montserrat Classic"/>
              </a:rPr>
              <a:t>Counselling</a:t>
            </a:r>
            <a:r>
              <a:rPr lang="en-US" sz="2200" dirty="0" smtClean="0">
                <a:solidFill>
                  <a:srgbClr val="737373"/>
                </a:solidFill>
                <a:latin typeface="Montserrat Classic"/>
              </a:rPr>
              <a:t> </a:t>
            </a:r>
            <a:r>
              <a:rPr lang="en-US" sz="2200" dirty="0" smtClean="0">
                <a:solidFill>
                  <a:srgbClr val="737373"/>
                </a:solidFill>
                <a:latin typeface="Montserrat Classic"/>
              </a:rPr>
              <a:t>Psychology</a:t>
            </a:r>
            <a:endParaRPr lang="en-US" sz="2200" dirty="0">
              <a:solidFill>
                <a:srgbClr val="737373"/>
              </a:solidFill>
              <a:latin typeface="Montserrat Class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Drug Addictions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Addictions </a:t>
            </a:r>
          </a:p>
          <a:p>
            <a:r>
              <a:rPr lang="en-GB" dirty="0" smtClean="0"/>
              <a:t>Major social problems </a:t>
            </a:r>
          </a:p>
          <a:p>
            <a:r>
              <a:rPr lang="en-GB" dirty="0" smtClean="0"/>
              <a:t>Mind altering substance</a:t>
            </a:r>
          </a:p>
          <a:p>
            <a:r>
              <a:rPr lang="en-GB" dirty="0" smtClean="0"/>
              <a:t>Traditional drugs (Alcohol, cocaine and heroine)</a:t>
            </a:r>
          </a:p>
          <a:p>
            <a:r>
              <a:rPr lang="en-GB" dirty="0" smtClean="0"/>
              <a:t>Medications – prescribed, over the counters, environmental toxins, lead / Carbons  </a:t>
            </a:r>
          </a:p>
          <a:p>
            <a:r>
              <a:rPr lang="en-GB" dirty="0" smtClean="0"/>
              <a:t>Class of substances- Caffeine, Cannabis, Nicotine, </a:t>
            </a:r>
            <a:r>
              <a:rPr lang="en-GB" dirty="0" err="1" smtClean="0"/>
              <a:t>opiods</a:t>
            </a:r>
            <a:r>
              <a:rPr lang="en-GB" dirty="0" smtClean="0"/>
              <a:t>, sedatives, inhalants , Amphetamines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Substance Abuse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Continued use of substance – though it has all the behavioural, psychological and physical symptoms, inadequate control </a:t>
            </a:r>
          </a:p>
          <a:p>
            <a:r>
              <a:rPr lang="en-GB" dirty="0" smtClean="0"/>
              <a:t>Recurrent use in situations- Driving while intoxicated</a:t>
            </a:r>
          </a:p>
          <a:p>
            <a:r>
              <a:rPr lang="en-GB" dirty="0" smtClean="0"/>
              <a:t>Repeated Failures to </a:t>
            </a:r>
            <a:r>
              <a:rPr lang="en-GB" dirty="0" err="1" smtClean="0"/>
              <a:t>fulfill</a:t>
            </a:r>
            <a:r>
              <a:rPr lang="en-GB" dirty="0" smtClean="0"/>
              <a:t> major role obligations – Neglect of children, absence from work, Loss of a partner </a:t>
            </a:r>
          </a:p>
          <a:p>
            <a:r>
              <a:rPr lang="en-GB" dirty="0" smtClean="0"/>
              <a:t>Legal problems – Arrest for drug related disorderly conduct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causes people to abuse Alcohol and Drugs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Availability of Drugs </a:t>
            </a:r>
          </a:p>
          <a:p>
            <a:r>
              <a:rPr lang="en-GB" dirty="0" smtClean="0"/>
              <a:t>Onset of action of the drug</a:t>
            </a:r>
          </a:p>
          <a:p>
            <a:r>
              <a:rPr lang="en-GB" dirty="0" smtClean="0"/>
              <a:t>Withdrawal symptoms are dangerous </a:t>
            </a:r>
          </a:p>
          <a:p>
            <a:r>
              <a:rPr lang="en-GB" dirty="0" smtClean="0"/>
              <a:t>Genetic background </a:t>
            </a:r>
          </a:p>
          <a:p>
            <a:r>
              <a:rPr lang="en-GB" dirty="0" smtClean="0"/>
              <a:t>Childhood Environment – Mechanism of identification </a:t>
            </a:r>
            <a:endParaRPr lang="en-US" dirty="0" smtClean="0"/>
          </a:p>
          <a:p>
            <a:r>
              <a:rPr lang="en-GB" dirty="0" smtClean="0"/>
              <a:t>Culture</a:t>
            </a:r>
          </a:p>
          <a:p>
            <a:r>
              <a:rPr lang="en-GB" dirty="0" smtClean="0"/>
              <a:t>Socioeconomic status </a:t>
            </a:r>
          </a:p>
          <a:p>
            <a:r>
              <a:rPr lang="en-GB" dirty="0" smtClean="0"/>
              <a:t>Mental Illness – Depression , Anxiety and psychosis, passive ,dependent </a:t>
            </a:r>
          </a:p>
          <a:p>
            <a:r>
              <a:rPr lang="en-GB" dirty="0" smtClean="0"/>
              <a:t>Poly drug users are usually sociopaths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Physical, psychological and sociological malfunctioning</a:t>
            </a:r>
          </a:p>
          <a:p>
            <a:r>
              <a:rPr lang="en-GB" dirty="0" smtClean="0"/>
              <a:t>Encephalopathy - Weakness of the muscles, controlling movement of the eyes , falling or inability to walk </a:t>
            </a:r>
          </a:p>
          <a:p>
            <a:r>
              <a:rPr lang="en-GB" dirty="0" smtClean="0"/>
              <a:t>symptoms </a:t>
            </a:r>
          </a:p>
          <a:p>
            <a:r>
              <a:rPr lang="en-GB" dirty="0" smtClean="0"/>
              <a:t>Tachycardia ( Increasing pulse rate)</a:t>
            </a:r>
          </a:p>
          <a:p>
            <a:r>
              <a:rPr lang="en-GB" dirty="0" smtClean="0"/>
              <a:t>Elevation of BP</a:t>
            </a:r>
          </a:p>
          <a:p>
            <a:r>
              <a:rPr lang="en-GB" dirty="0" smtClean="0"/>
              <a:t>Sweating</a:t>
            </a:r>
          </a:p>
          <a:p>
            <a:r>
              <a:rPr lang="en-GB" dirty="0" smtClean="0"/>
              <a:t>Fever</a:t>
            </a:r>
          </a:p>
          <a:p>
            <a:r>
              <a:rPr lang="en-GB" dirty="0" err="1" smtClean="0"/>
              <a:t>Hyperreflexia</a:t>
            </a:r>
            <a:endParaRPr lang="en-GB" dirty="0" smtClean="0"/>
          </a:p>
          <a:p>
            <a:r>
              <a:rPr lang="en-GB" dirty="0" err="1" smtClean="0"/>
              <a:t>Diarrhea</a:t>
            </a:r>
            <a:endParaRPr lang="en-GB" dirty="0" smtClean="0"/>
          </a:p>
          <a:p>
            <a:r>
              <a:rPr lang="en-GB" dirty="0" smtClean="0"/>
              <a:t>Hyperventilation </a:t>
            </a:r>
          </a:p>
          <a:p>
            <a:r>
              <a:rPr lang="en-GB" dirty="0" smtClean="0"/>
              <a:t>Seizures </a:t>
            </a:r>
          </a:p>
          <a:p>
            <a:r>
              <a:rPr lang="en-GB" dirty="0" smtClean="0"/>
              <a:t>Delirium </a:t>
            </a:r>
          </a:p>
          <a:p>
            <a:r>
              <a:rPr lang="en-GB" dirty="0" smtClean="0"/>
              <a:t>Hallucinations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Classification of levels </a:t>
            </a:r>
          </a:p>
          <a:p>
            <a:r>
              <a:rPr lang="en-GB" dirty="0" smtClean="0"/>
              <a:t>Dependence </a:t>
            </a:r>
          </a:p>
          <a:p>
            <a:r>
              <a:rPr lang="en-GB" dirty="0" smtClean="0"/>
              <a:t>Abuse </a:t>
            </a:r>
          </a:p>
          <a:p>
            <a:r>
              <a:rPr lang="en-GB" dirty="0" smtClean="0"/>
              <a:t>Intoxication </a:t>
            </a:r>
          </a:p>
          <a:p>
            <a:r>
              <a:rPr lang="en-GB" dirty="0" smtClean="0"/>
              <a:t>Withdrawal</a:t>
            </a:r>
          </a:p>
          <a:p>
            <a:r>
              <a:rPr lang="en-GB" dirty="0" smtClean="0"/>
              <a:t>Detoxification</a:t>
            </a:r>
          </a:p>
          <a:p>
            <a:r>
              <a:rPr lang="en-GB" dirty="0" smtClean="0"/>
              <a:t>Librium</a:t>
            </a:r>
          </a:p>
          <a:p>
            <a:r>
              <a:rPr lang="en-GB" dirty="0" err="1" smtClean="0"/>
              <a:t>Valium</a:t>
            </a:r>
            <a:r>
              <a:rPr lang="en-GB" dirty="0" smtClean="0"/>
              <a:t> – Prevention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Detoxification</a:t>
            </a:r>
          </a:p>
          <a:p>
            <a:endParaRPr lang="en-GB" dirty="0" smtClean="0"/>
          </a:p>
          <a:p>
            <a:r>
              <a:rPr lang="en-GB" dirty="0" smtClean="0"/>
              <a:t>Treating early sign of alcohol withdrawal </a:t>
            </a:r>
          </a:p>
          <a:p>
            <a:endParaRPr lang="en-GB" dirty="0" smtClean="0"/>
          </a:p>
          <a:p>
            <a:r>
              <a:rPr lang="en-GB" dirty="0" smtClean="0"/>
              <a:t>Librium, </a:t>
            </a:r>
            <a:r>
              <a:rPr lang="en-GB" dirty="0" err="1" smtClean="0"/>
              <a:t>Valium</a:t>
            </a:r>
            <a:r>
              <a:rPr lang="en-GB" dirty="0" smtClean="0"/>
              <a:t> – Alleviates the signs and symptoms and prevents progression </a:t>
            </a:r>
          </a:p>
          <a:p>
            <a:endParaRPr lang="en-GB" dirty="0" smtClean="0"/>
          </a:p>
          <a:p>
            <a:r>
              <a:rPr lang="en-GB" dirty="0" smtClean="0"/>
              <a:t>Alcoholism is a disease than a moral failure</a:t>
            </a:r>
          </a:p>
          <a:p>
            <a:r>
              <a:rPr lang="en-GB" dirty="0" smtClean="0"/>
              <a:t>Non Chemical substitution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Repairing the social and medical </a:t>
            </a:r>
            <a:r>
              <a:rPr lang="en-GB" dirty="0" err="1" smtClean="0"/>
              <a:t>damges</a:t>
            </a:r>
            <a:r>
              <a:rPr lang="en-GB" dirty="0" smtClean="0"/>
              <a:t> </a:t>
            </a:r>
          </a:p>
          <a:p>
            <a:r>
              <a:rPr lang="en-GB" dirty="0" smtClean="0"/>
              <a:t>Restoring their self esteem</a:t>
            </a:r>
          </a:p>
          <a:p>
            <a:r>
              <a:rPr lang="en-GB" dirty="0" smtClean="0"/>
              <a:t>Alcoholics Anonymous (AA) </a:t>
            </a:r>
          </a:p>
          <a:p>
            <a:r>
              <a:rPr lang="en-GB" dirty="0" err="1" smtClean="0"/>
              <a:t>Disulfiram</a:t>
            </a:r>
            <a:r>
              <a:rPr lang="en-GB" dirty="0" smtClean="0"/>
              <a:t>- Administration will cause tachycardia and </a:t>
            </a:r>
            <a:r>
              <a:rPr lang="en-GB" dirty="0" err="1" smtClean="0"/>
              <a:t>vomitting</a:t>
            </a:r>
            <a:r>
              <a:rPr lang="en-GB" dirty="0" smtClean="0"/>
              <a:t> </a:t>
            </a:r>
          </a:p>
          <a:p>
            <a:r>
              <a:rPr lang="en-GB" dirty="0" smtClean="0"/>
              <a:t>Behaviour Modification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285</Words>
  <Application>Microsoft Office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Slide 1</vt:lpstr>
      <vt:lpstr>Drug Addictions</vt:lpstr>
      <vt:lpstr>Substance Abuse </vt:lpstr>
      <vt:lpstr>What causes people to abuse Alcohol and Drugs </vt:lpstr>
      <vt:lpstr>Impact </vt:lpstr>
      <vt:lpstr>Treatment </vt:lpstr>
      <vt:lpstr>Prevention</vt:lpstr>
      <vt:lpstr>Prevention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Addictions</dc:title>
  <dc:creator>ADMIN</dc:creator>
  <cp:lastModifiedBy>ADMIN</cp:lastModifiedBy>
  <cp:revision>15</cp:revision>
  <dcterms:created xsi:type="dcterms:W3CDTF">2006-08-16T00:00:00Z</dcterms:created>
  <dcterms:modified xsi:type="dcterms:W3CDTF">2024-09-03T14:30:03Z</dcterms:modified>
</cp:coreProperties>
</file>